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Advent Pro SemiBold"/>
      <p:regular r:id="rId14"/>
      <p:bold r:id="rId15"/>
    </p:embeddedFont>
    <p:embeddedFont>
      <p:font typeface="Playfair Display"/>
      <p:regular r:id="rId16"/>
      <p:bold r:id="rId17"/>
      <p:italic r:id="rId18"/>
      <p:boldItalic r:id="rId19"/>
    </p:embeddedFont>
    <p:embeddedFont>
      <p:font typeface="Fira Sans Extra Condensed Medium"/>
      <p:regular r:id="rId20"/>
      <p:bold r:id="rId21"/>
      <p:italic r:id="rId22"/>
      <p:boldItalic r:id="rId23"/>
    </p:embeddedFont>
    <p:embeddedFont>
      <p:font typeface="Fira Sans Condensed Medium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  <p:embeddedFont>
      <p:font typeface="Share Tech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regular.fntdata"/><Relationship Id="rId22" Type="http://schemas.openxmlformats.org/officeDocument/2006/relationships/font" Target="fonts/FiraSansExtraCondensedMedium-italic.fntdata"/><Relationship Id="rId21" Type="http://schemas.openxmlformats.org/officeDocument/2006/relationships/font" Target="fonts/FiraSansExtraCondensedMedium-bold.fntdata"/><Relationship Id="rId24" Type="http://schemas.openxmlformats.org/officeDocument/2006/relationships/font" Target="fonts/FiraSansCondensedMedium-regular.fntdata"/><Relationship Id="rId23" Type="http://schemas.openxmlformats.org/officeDocument/2006/relationships/font" Target="fonts/FiraSansExtraCondensedMedium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CondensedMedium-italic.fntdata"/><Relationship Id="rId25" Type="http://schemas.openxmlformats.org/officeDocument/2006/relationships/font" Target="fonts/FiraSansCondensedMedium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FiraSansCondensed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aven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ShareTech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AdventProSemiBold-bold.fntdata"/><Relationship Id="rId14" Type="http://schemas.openxmlformats.org/officeDocument/2006/relationships/font" Target="fonts/AdventProSemiBold-regular.fntdata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jpg>
</file>

<file path=ppt/media/image10.gif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8ea3dc3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8ea3dc3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8ea3dc30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f8ea3dc30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8ea3dc30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8ea3dc30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8ea3dc300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f8ea3dc30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f8ea3dc3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f8ea3dc3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f8ea3dc30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f8ea3dc30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f8ea3dc300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f8ea3dc300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0NvI3TJjuuCU-k6Fg2bRqAgaQGlqJJ1N/view" TargetMode="External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103726" y="2759600"/>
            <a:ext cx="5202600" cy="10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 Rivera León - 2180033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Juan Sebastian Estupiñan Cobos - 2180056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Juan Sebastian Trujillo Tierradentro - 2160602 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1561650" y="7784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CLASIFICACIÓN DEL COMPORTAMIENTO DE CONDUCTORES</a:t>
            </a:r>
            <a:endParaRPr sz="42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4"/>
          <p:cNvSpPr txBox="1"/>
          <p:nvPr>
            <p:ph type="ctrTitle"/>
          </p:nvPr>
        </p:nvSpPr>
        <p:spPr>
          <a:xfrm>
            <a:off x="315950" y="188950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grpSp>
        <p:nvGrpSpPr>
          <p:cNvPr id="462" name="Google Shape;462;p24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463" name="Google Shape;463;p2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68" name="Google Shape;4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2275" y="2624825"/>
            <a:ext cx="3534300" cy="2356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2275" y="268633"/>
            <a:ext cx="3534300" cy="2356193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4"/>
          <p:cNvSpPr txBox="1"/>
          <p:nvPr/>
        </p:nvSpPr>
        <p:spPr>
          <a:xfrm>
            <a:off x="1050625" y="1208225"/>
            <a:ext cx="2437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Conducción segura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1" name="Google Shape;471;p24"/>
          <p:cNvSpPr txBox="1"/>
          <p:nvPr/>
        </p:nvSpPr>
        <p:spPr>
          <a:xfrm>
            <a:off x="1835925" y="3461725"/>
            <a:ext cx="1446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Distracción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2" name="Google Shape;472;p24"/>
          <p:cNvSpPr/>
          <p:nvPr/>
        </p:nvSpPr>
        <p:spPr>
          <a:xfrm>
            <a:off x="3381825" y="1312325"/>
            <a:ext cx="898500" cy="26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473" name="Google Shape;473;p24"/>
          <p:cNvSpPr/>
          <p:nvPr/>
        </p:nvSpPr>
        <p:spPr>
          <a:xfrm>
            <a:off x="3403300" y="3565825"/>
            <a:ext cx="898500" cy="26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4" name="Google Shape;4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8374" y="1631450"/>
            <a:ext cx="1958975" cy="18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5"/>
          <p:cNvSpPr txBox="1"/>
          <p:nvPr>
            <p:ph idx="1" type="body"/>
          </p:nvPr>
        </p:nvSpPr>
        <p:spPr>
          <a:xfrm>
            <a:off x="618825" y="788775"/>
            <a:ext cx="78762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Farm Distracted Driver Detection</a:t>
            </a:r>
            <a:endParaRPr b="1"/>
          </a:p>
        </p:txBody>
      </p:sp>
      <p:sp>
        <p:nvSpPr>
          <p:cNvPr id="480" name="Google Shape;480;p25"/>
          <p:cNvSpPr txBox="1"/>
          <p:nvPr>
            <p:ph type="ctrTitle"/>
          </p:nvPr>
        </p:nvSpPr>
        <p:spPr>
          <a:xfrm>
            <a:off x="618825" y="1373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81" name="Google Shape;4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3625" y="2048250"/>
            <a:ext cx="2224799" cy="2224799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25"/>
          <p:cNvSpPr txBox="1"/>
          <p:nvPr>
            <p:ph idx="1" type="body"/>
          </p:nvPr>
        </p:nvSpPr>
        <p:spPr>
          <a:xfrm>
            <a:off x="452863" y="1267575"/>
            <a:ext cx="5490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¿Puede la visión por computadora detectar a los conductores </a:t>
            </a:r>
            <a:r>
              <a:rPr lang="en"/>
              <a:t>distraídos</a:t>
            </a:r>
            <a:r>
              <a:rPr lang="en"/>
              <a:t>?</a:t>
            </a:r>
            <a:endParaRPr/>
          </a:p>
        </p:txBody>
      </p:sp>
      <p:pic>
        <p:nvPicPr>
          <p:cNvPr id="483" name="Google Shape;48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2312" y="1948975"/>
            <a:ext cx="3231125" cy="24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6"/>
          <p:cNvSpPr txBox="1"/>
          <p:nvPr>
            <p:ph type="ctrTitle"/>
          </p:nvPr>
        </p:nvSpPr>
        <p:spPr>
          <a:xfrm>
            <a:off x="618825" y="2135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89" name="Google Shape;489;p26"/>
          <p:cNvPicPr preferRelativeResize="0"/>
          <p:nvPr/>
        </p:nvPicPr>
        <p:blipFill rotWithShape="1">
          <a:blip r:embed="rId3">
            <a:alphaModFix/>
          </a:blip>
          <a:srcRect b="0" l="0" r="0" t="7158"/>
          <a:stretch/>
        </p:blipFill>
        <p:spPr>
          <a:xfrm>
            <a:off x="152400" y="1004650"/>
            <a:ext cx="8839199" cy="27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7"/>
          <p:cNvSpPr txBox="1"/>
          <p:nvPr>
            <p:ph type="ctrTitle"/>
          </p:nvPr>
        </p:nvSpPr>
        <p:spPr>
          <a:xfrm>
            <a:off x="618825" y="4116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95" name="Google Shape;4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38" y="1454850"/>
            <a:ext cx="8033325" cy="22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27"/>
          <p:cNvSpPr/>
          <p:nvPr/>
        </p:nvSpPr>
        <p:spPr>
          <a:xfrm>
            <a:off x="573123" y="1061250"/>
            <a:ext cx="80157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7"/>
          <p:cNvSpPr txBox="1"/>
          <p:nvPr>
            <p:ph type="ctrTitle"/>
          </p:nvPr>
        </p:nvSpPr>
        <p:spPr>
          <a:xfrm>
            <a:off x="555350" y="1061250"/>
            <a:ext cx="80157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22.424 imágenes</a:t>
            </a: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565779" y="2575225"/>
            <a:ext cx="47034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7"/>
          <p:cNvSpPr txBox="1"/>
          <p:nvPr>
            <p:ph type="ctrTitle"/>
          </p:nvPr>
        </p:nvSpPr>
        <p:spPr>
          <a:xfrm>
            <a:off x="555350" y="2575225"/>
            <a:ext cx="47034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17.934</a:t>
            </a: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5317087" y="2575225"/>
            <a:ext cx="15951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7"/>
          <p:cNvSpPr txBox="1"/>
          <p:nvPr>
            <p:ph type="ctrTitle"/>
          </p:nvPr>
        </p:nvSpPr>
        <p:spPr>
          <a:xfrm>
            <a:off x="5313550" y="2575225"/>
            <a:ext cx="15951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2.237</a:t>
            </a: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6963612" y="2575225"/>
            <a:ext cx="15951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7"/>
          <p:cNvSpPr txBox="1"/>
          <p:nvPr>
            <p:ph type="ctrTitle"/>
          </p:nvPr>
        </p:nvSpPr>
        <p:spPr>
          <a:xfrm>
            <a:off x="6960075" y="2575225"/>
            <a:ext cx="15951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2.253</a:t>
            </a:r>
            <a:endParaRPr/>
          </a:p>
        </p:txBody>
      </p:sp>
      <p:sp>
        <p:nvSpPr>
          <p:cNvPr id="504" name="Google Shape;504;p27"/>
          <p:cNvSpPr txBox="1"/>
          <p:nvPr>
            <p:ph type="ctrTitle"/>
          </p:nvPr>
        </p:nvSpPr>
        <p:spPr>
          <a:xfrm>
            <a:off x="555350" y="3346525"/>
            <a:ext cx="4703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Entrenamiento</a:t>
            </a:r>
            <a:endParaRPr sz="2800"/>
          </a:p>
        </p:txBody>
      </p:sp>
      <p:sp>
        <p:nvSpPr>
          <p:cNvPr id="505" name="Google Shape;505;p27"/>
          <p:cNvSpPr txBox="1"/>
          <p:nvPr>
            <p:ph type="ctrTitle"/>
          </p:nvPr>
        </p:nvSpPr>
        <p:spPr>
          <a:xfrm>
            <a:off x="5269175" y="3442325"/>
            <a:ext cx="164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Validación</a:t>
            </a:r>
            <a:endParaRPr sz="2800"/>
          </a:p>
        </p:txBody>
      </p:sp>
      <p:sp>
        <p:nvSpPr>
          <p:cNvPr id="506" name="Google Shape;506;p27"/>
          <p:cNvSpPr txBox="1"/>
          <p:nvPr>
            <p:ph type="ctrTitle"/>
          </p:nvPr>
        </p:nvSpPr>
        <p:spPr>
          <a:xfrm>
            <a:off x="6963600" y="3442325"/>
            <a:ext cx="164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Prueba</a:t>
            </a:r>
            <a:endParaRPr sz="2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8"/>
          <p:cNvSpPr txBox="1"/>
          <p:nvPr>
            <p:ph type="ctrTitle"/>
          </p:nvPr>
        </p:nvSpPr>
        <p:spPr>
          <a:xfrm>
            <a:off x="633900" y="234800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utilizada</a:t>
            </a:r>
            <a:endParaRPr/>
          </a:p>
        </p:txBody>
      </p:sp>
      <p:pic>
        <p:nvPicPr>
          <p:cNvPr id="512" name="Google Shape;5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900" y="1469825"/>
            <a:ext cx="4528050" cy="28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28"/>
          <p:cNvSpPr txBox="1"/>
          <p:nvPr>
            <p:ph type="ctrTitle"/>
          </p:nvPr>
        </p:nvSpPr>
        <p:spPr>
          <a:xfrm>
            <a:off x="374825" y="892025"/>
            <a:ext cx="45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VGG 16</a:t>
            </a:r>
            <a:endParaRPr b="1"/>
          </a:p>
        </p:txBody>
      </p:sp>
      <p:sp>
        <p:nvSpPr>
          <p:cNvPr id="514" name="Google Shape;514;p28"/>
          <p:cNvSpPr txBox="1"/>
          <p:nvPr>
            <p:ph type="ctrTitle"/>
          </p:nvPr>
        </p:nvSpPr>
        <p:spPr>
          <a:xfrm>
            <a:off x="4903025" y="1016125"/>
            <a:ext cx="4240800" cy="363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Global Average Pooling.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256 neuronas relu.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128 neuronas relu.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10 neuronas softmax.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9"/>
          <p:cNvSpPr txBox="1"/>
          <p:nvPr>
            <p:ph type="ctrTitle"/>
          </p:nvPr>
        </p:nvSpPr>
        <p:spPr>
          <a:xfrm>
            <a:off x="618825" y="517575"/>
            <a:ext cx="2686500" cy="10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Parámetros</a:t>
            </a:r>
            <a:r>
              <a:rPr lang="en"/>
              <a:t> de </a:t>
            </a:r>
            <a:r>
              <a:rPr lang="en"/>
              <a:t>entrenamiento</a:t>
            </a:r>
            <a:endParaRPr/>
          </a:p>
        </p:txBody>
      </p:sp>
      <p:sp>
        <p:nvSpPr>
          <p:cNvPr id="520" name="Google Shape;520;p29"/>
          <p:cNvSpPr txBox="1"/>
          <p:nvPr>
            <p:ph idx="1" type="body"/>
          </p:nvPr>
        </p:nvSpPr>
        <p:spPr>
          <a:xfrm>
            <a:off x="522325" y="1567575"/>
            <a:ext cx="4028700" cy="23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Épocas de entrenamiento = 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Tasa de aprendizaje = 0.001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Optimizador =  Adam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Función de </a:t>
            </a:r>
            <a:r>
              <a:rPr b="1" lang="en"/>
              <a:t>pérdida</a:t>
            </a:r>
            <a:r>
              <a:rPr b="1" lang="en"/>
              <a:t> = </a:t>
            </a:r>
            <a:r>
              <a:rPr b="1" lang="en"/>
              <a:t>0</a:t>
            </a:r>
            <a:r>
              <a:rPr b="1" lang="en"/>
              <a:t>.0701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Precisión: 98.53%</a:t>
            </a:r>
            <a:endParaRPr b="1"/>
          </a:p>
        </p:txBody>
      </p:sp>
      <p:sp>
        <p:nvSpPr>
          <p:cNvPr id="521" name="Google Shape;521;p29"/>
          <p:cNvSpPr txBox="1"/>
          <p:nvPr>
            <p:ph type="ctrTitle"/>
          </p:nvPr>
        </p:nvSpPr>
        <p:spPr>
          <a:xfrm>
            <a:off x="618825" y="2639900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pic>
        <p:nvPicPr>
          <p:cNvPr id="522" name="Google Shape;5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9075" y="1285213"/>
            <a:ext cx="3801950" cy="267307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9"/>
          <p:cNvSpPr txBox="1"/>
          <p:nvPr>
            <p:ph type="ctrTitle"/>
          </p:nvPr>
        </p:nvSpPr>
        <p:spPr>
          <a:xfrm>
            <a:off x="4540900" y="565825"/>
            <a:ext cx="337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Matriz de confusión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0"/>
          <p:cNvSpPr txBox="1"/>
          <p:nvPr>
            <p:ph type="ctrTitle"/>
          </p:nvPr>
        </p:nvSpPr>
        <p:spPr>
          <a:xfrm>
            <a:off x="2758350" y="301400"/>
            <a:ext cx="362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Pruebas en video</a:t>
            </a:r>
            <a:endParaRPr/>
          </a:p>
        </p:txBody>
      </p:sp>
      <p:pic>
        <p:nvPicPr>
          <p:cNvPr id="529" name="Google Shape;529;p30" title="IA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8575" y="989475"/>
            <a:ext cx="3627300" cy="36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1"/>
          <p:cNvSpPr txBox="1"/>
          <p:nvPr/>
        </p:nvSpPr>
        <p:spPr>
          <a:xfrm>
            <a:off x="2554650" y="859150"/>
            <a:ext cx="4034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¡GRACIAS!</a:t>
            </a:r>
            <a:endParaRPr b="1" sz="11600">
              <a:solidFill>
                <a:srgbClr val="AF7B5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35" name="Google Shape;5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350" y="2448475"/>
            <a:ext cx="2997825" cy="14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31"/>
          <p:cNvPicPr preferRelativeResize="0"/>
          <p:nvPr/>
        </p:nvPicPr>
        <p:blipFill rotWithShape="1">
          <a:blip r:embed="rId4">
            <a:alphaModFix/>
          </a:blip>
          <a:srcRect b="28331" l="0" r="0" t="23188"/>
          <a:stretch/>
        </p:blipFill>
        <p:spPr>
          <a:xfrm>
            <a:off x="4823752" y="2448486"/>
            <a:ext cx="3004024" cy="14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